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Old Standard TT" panose="020B0604020202020204" charset="0"/>
      <p:regular r:id="rId44"/>
      <p:bold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ustomXml" Target="../customXml/item3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customXml" Target="../customXml/item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fb0cc59f4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g33fb0cc59f4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fb0cc59f4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33fb0cc59f4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fb0cc59f4_2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33fb0cc59f4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fb0cc59f4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33fb0cc59f4_2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g33fb0cc59f4_2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1b6eb73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41b6eb73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fb0cc59f4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33fb0cc59f4_2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33fb0cc59f4_2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fb0cc59f4_2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33fb0cc59f4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fb0cc59f4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33fb0cc59f4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fb0cc59f4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g33fb0cc59f4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fb0cc59f4_2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33fb0cc59f4_2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g33fb0cc59f4_2_2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b0cc59f4_2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33fb0cc59f4_2_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33fb0cc59f4_2_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fb0cc59f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33fb0cc59f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fb0cc59f4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3fb0cc59f4_2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g33fb0cc59f4_2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fb0cc59f4_2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33fb0cc59f4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fb0cc59f4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g33fb0cc59f4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fb0cc59f4_2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33fb0cc59f4_2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fb0cc59f4_2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33fb0cc59f4_2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g33fb0cc59f4_2_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1070a69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341070a694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341070a694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fb0cc59f4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33fb0cc59f4_2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g33fb0cc59f4_2_4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3fb0cc59f4_2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g33fb0cc59f4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3fb0cc59f4_2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g33fb0cc59f4_2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fb0cc59f4_2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g33fb0cc59f4_2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fb0cc59f4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g33fb0cc59f4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fb0cc59f4_2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33fb0cc59f4_2_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g33fb0cc59f4_2_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4193d465a3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4193d465a3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193d465a3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4193d465a3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4193d465a3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4193d465a3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fb0cc59f4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g33fb0cc59f4_2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g33fb0cc59f4_2_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193d465a3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34193d465a3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9" name="Google Shape;519;g34193d465a3_3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3fb0cc59f4_2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2" name="Google Shape;532;g33fb0cc59f4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fb0cc59f4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33fb0cc59f4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fb0cc59f4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33fb0cc59f4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fb0cc59f4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33fb0cc59f4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fb0cc59f4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33fb0cc59f4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fb0cc59f4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33fb0cc59f4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fb0cc59f4_2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33fb0cc59f4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99820" y="420967"/>
            <a:ext cx="3799575" cy="52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 b="1" i="0">
                <a:solidFill>
                  <a:srgbClr val="0837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22554" y="1162526"/>
            <a:ext cx="7953750" cy="2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ftr" idx="11"/>
          </p:nvPr>
        </p:nvSpPr>
        <p:spPr>
          <a:xfrm>
            <a:off x="7776115" y="4933013"/>
            <a:ext cx="612000" cy="15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618411" y="4923191"/>
            <a:ext cx="212850" cy="16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254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54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254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54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54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254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254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254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99820" y="420967"/>
            <a:ext cx="3799575" cy="52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 b="1" i="0">
                <a:solidFill>
                  <a:srgbClr val="0837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58012" y="1027374"/>
            <a:ext cx="2123550" cy="345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2"/>
          </p:nvPr>
        </p:nvSpPr>
        <p:spPr>
          <a:xfrm>
            <a:off x="6634067" y="1027374"/>
            <a:ext cx="2000250" cy="27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7776115" y="4933013"/>
            <a:ext cx="612000" cy="15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618411" y="4923191"/>
            <a:ext cx="212850" cy="16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254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54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254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54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54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254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254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254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99820" y="420967"/>
            <a:ext cx="3799575" cy="52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 b="1" i="0">
                <a:solidFill>
                  <a:srgbClr val="0837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7776115" y="4933013"/>
            <a:ext cx="612000" cy="15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8411" y="4923191"/>
            <a:ext cx="212850" cy="16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254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54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254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54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54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254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254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254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17"/>
          <p:cNvCxnSpPr/>
          <p:nvPr/>
        </p:nvCxnSpPr>
        <p:spPr>
          <a:xfrm>
            <a:off x="641934" y="3597500"/>
            <a:ext cx="390375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75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75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8"/>
          <p:cNvCxnSpPr/>
          <p:nvPr/>
        </p:nvCxnSpPr>
        <p:spPr>
          <a:xfrm>
            <a:off x="641934" y="3597500"/>
            <a:ext cx="390375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75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0" y="5045700"/>
            <a:ext cx="9144000" cy="978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6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25" cy="33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6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825" cy="33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825" cy="33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6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75" cy="409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24"/>
          <p:cNvCxnSpPr/>
          <p:nvPr/>
        </p:nvCxnSpPr>
        <p:spPr>
          <a:xfrm>
            <a:off x="5029675" y="4495500"/>
            <a:ext cx="68647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75" cy="133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75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6925" cy="369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725" cy="6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525" cy="210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525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6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525" cy="339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sz="14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ctrTitle" idx="4294967295"/>
          </p:nvPr>
        </p:nvSpPr>
        <p:spPr>
          <a:xfrm>
            <a:off x="561375" y="273431"/>
            <a:ext cx="8021250" cy="20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600" b="1" i="0" u="none" strike="noStrike" cap="none">
                <a:solidFill>
                  <a:srgbClr val="009DD9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Child-Flourish</a:t>
            </a:r>
            <a:endParaRPr sz="3600" b="1" i="0" u="none" strike="noStrike" cap="none">
              <a:solidFill>
                <a:srgbClr val="009DD9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100" b="1" i="0" u="none" strike="noStrike" cap="none">
              <a:solidFill>
                <a:srgbClr val="0A5294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9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 sz="2700" b="1" i="0" u="none" strike="noStrike" cap="none">
                <a:solidFill>
                  <a:srgbClr val="0A5294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Integrated Learning, Emotional Intelligence Platform </a:t>
            </a:r>
            <a:endParaRPr sz="2700" b="1" i="0" u="none" strike="noStrike" cap="none">
              <a:solidFill>
                <a:srgbClr val="0A5294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3" name="Google Shape;123;p28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-109912" y="0"/>
            <a:ext cx="262395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300" b="1" i="0" u="none" strike="noStrike" cap="none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Project ID : 24-25J-188</a:t>
            </a:r>
            <a:endParaRPr sz="13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4978" y="2393156"/>
            <a:ext cx="5954043" cy="201693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8243718" y="4860760"/>
            <a:ext cx="842400" cy="1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692739" y="400144"/>
            <a:ext cx="27027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r>
              <a:rPr lang="en"/>
              <a:t>/36</a:t>
            </a:r>
            <a:endParaRPr/>
          </a:p>
        </p:txBody>
      </p:sp>
      <p:sp>
        <p:nvSpPr>
          <p:cNvPr id="227" name="Google Shape;227;p37"/>
          <p:cNvSpPr txBox="1"/>
          <p:nvPr/>
        </p:nvSpPr>
        <p:spPr>
          <a:xfrm>
            <a:off x="692738" y="1023663"/>
            <a:ext cx="7135500" cy="3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550" rIns="0" bIns="0" anchor="t" anchorCtr="0">
            <a:sp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Helps e</a:t>
            </a:r>
            <a:r>
              <a:rPr lang="en" sz="19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arly </a:t>
            </a:r>
            <a:r>
              <a:rPr lang="en" sz="1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identification </a:t>
            </a:r>
            <a:r>
              <a:rPr lang="en" sz="19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of ADHD in children </a:t>
            </a:r>
            <a:endParaRPr sz="19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" sz="19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Goal is to utilize machine learning to predict the likelihood of ADHD based on behavioral data.</a:t>
            </a:r>
            <a:endParaRPr sz="19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1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Designed to evaluate factors linked to ADHD risk in children through a comprehensive series of questionnaires. </a:t>
            </a:r>
            <a:endParaRPr sz="19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7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8513" y="0"/>
            <a:ext cx="2487619" cy="166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05/12/2024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567461" y="243078"/>
            <a:ext cx="3818025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System Diagram</a:t>
            </a:r>
            <a:endParaRPr/>
          </a:p>
        </p:txBody>
      </p:sp>
      <p:sp>
        <p:nvSpPr>
          <p:cNvPr id="237" name="Google Shape;237;p38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r>
              <a:rPr lang="en"/>
              <a:t>/36</a:t>
            </a:r>
            <a:endParaRPr/>
          </a:p>
        </p:txBody>
      </p:sp>
      <p:pic>
        <p:nvPicPr>
          <p:cNvPr id="238" name="Google Shape;238;p38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8" title="new adhd digrm.drawio (2).png"/>
          <p:cNvPicPr preferRelativeResize="0"/>
          <p:nvPr/>
        </p:nvPicPr>
        <p:blipFill rotWithShape="1">
          <a:blip r:embed="rId4">
            <a:alphaModFix/>
          </a:blip>
          <a:srcRect l="1105" r="1105"/>
          <a:stretch/>
        </p:blipFill>
        <p:spPr>
          <a:xfrm>
            <a:off x="716606" y="791831"/>
            <a:ext cx="7901814" cy="404028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05/12/2024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body" idx="1"/>
          </p:nvPr>
        </p:nvSpPr>
        <p:spPr>
          <a:xfrm>
            <a:off x="406900" y="1750528"/>
            <a:ext cx="4264500" cy="27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ML-based self-efficasy test model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DAS Prediction(Depression, Stress, Anxitey) test model</a:t>
            </a: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DSM-5 criteria test model</a:t>
            </a: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9"/>
          <p:cNvSpPr txBox="1">
            <a:spLocks noGrp="1"/>
          </p:cNvSpPr>
          <p:nvPr>
            <p:ph type="sldNum" idx="12"/>
          </p:nvPr>
        </p:nvSpPr>
        <p:spPr>
          <a:xfrm>
            <a:off x="8675582" y="4923188"/>
            <a:ext cx="54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12</a:t>
            </a:fld>
            <a:r>
              <a:rPr lang="en"/>
              <a:t>/36</a:t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0" name="Google Shape;250;p39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05/12/2024</a:t>
            </a:r>
            <a:endParaRPr/>
          </a:p>
        </p:txBody>
      </p:sp>
      <p:cxnSp>
        <p:nvCxnSpPr>
          <p:cNvPr id="252" name="Google Shape;252;p39"/>
          <p:cNvCxnSpPr/>
          <p:nvPr/>
        </p:nvCxnSpPr>
        <p:spPr>
          <a:xfrm>
            <a:off x="4550969" y="1044206"/>
            <a:ext cx="42000" cy="28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39"/>
          <p:cNvSpPr txBox="1"/>
          <p:nvPr/>
        </p:nvSpPr>
        <p:spPr>
          <a:xfrm>
            <a:off x="4734525" y="1457800"/>
            <a:ext cx="44727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</a:rPr>
              <a:t>All 5 questionnaires with particular test ADHD likelihood predictions</a:t>
            </a:r>
            <a:endParaRPr sz="1700">
              <a:solidFill>
                <a:srgbClr val="0A5294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A5294"/>
              </a:solidFill>
            </a:endParaRPr>
          </a:p>
          <a:p>
            <a:pPr marL="3429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LLM agent</a:t>
            </a:r>
            <a:r>
              <a:rPr lang="en" sz="1700">
                <a:solidFill>
                  <a:srgbClr val="0A5294"/>
                </a:solidFill>
              </a:rPr>
              <a:t> for final risk score prediction</a:t>
            </a:r>
            <a:endParaRPr sz="1700">
              <a:solidFill>
                <a:srgbClr val="0A5294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A5294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Frontend Development</a:t>
            </a:r>
            <a:endParaRPr sz="1700">
              <a:solidFill>
                <a:srgbClr val="0A5294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Backend Development</a:t>
            </a:r>
            <a:endParaRPr sz="1700">
              <a:solidFill>
                <a:srgbClr val="0A5294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Integration</a:t>
            </a:r>
            <a:endParaRPr sz="1700">
              <a:solidFill>
                <a:srgbClr val="0A5294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A5294"/>
              </a:solidFill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5469" y="3722156"/>
            <a:ext cx="989925" cy="105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 title="360_F_606835754_JmAhSyXDwvCNUuCqL8ZR6XHj7j0b4aHW-removebg-preview.png"/>
          <p:cNvPicPr preferRelativeResize="0"/>
          <p:nvPr/>
        </p:nvPicPr>
        <p:blipFill rotWithShape="1">
          <a:blip r:embed="rId5">
            <a:alphaModFix/>
          </a:blip>
          <a:srcRect l="-3717" t="-32567" r="-3717" b="-24764"/>
          <a:stretch/>
        </p:blipFill>
        <p:spPr>
          <a:xfrm>
            <a:off x="7193375" y="3537819"/>
            <a:ext cx="842401" cy="76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 title="istockphoto-93026695-612x612-removebg-preview.png"/>
          <p:cNvPicPr preferRelativeResize="0"/>
          <p:nvPr/>
        </p:nvPicPr>
        <p:blipFill rotWithShape="1">
          <a:blip r:embed="rId6">
            <a:alphaModFix/>
          </a:blip>
          <a:srcRect l="14574" r="14574"/>
          <a:stretch/>
        </p:blipFill>
        <p:spPr>
          <a:xfrm>
            <a:off x="3567025" y="3739807"/>
            <a:ext cx="842400" cy="62514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511222" y="187519"/>
            <a:ext cx="629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200"/>
              <a:t>Progress PP1 to PP2</a:t>
            </a:r>
            <a:endParaRPr sz="3200"/>
          </a:p>
        </p:txBody>
      </p:sp>
      <p:sp>
        <p:nvSpPr>
          <p:cNvPr id="258" name="Google Shape;258;p39"/>
          <p:cNvSpPr txBox="1"/>
          <p:nvPr/>
        </p:nvSpPr>
        <p:spPr>
          <a:xfrm>
            <a:off x="605119" y="861994"/>
            <a:ext cx="8421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PP1 Completed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en"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PP2 Completed</a:t>
            </a:r>
            <a:endParaRPr sz="1800" b="1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699821" y="420967"/>
            <a:ext cx="3799500" cy="5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Panel Comment</a:t>
            </a:r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4441377" y="1674050"/>
            <a:ext cx="4025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all my tests are fully completed with the final Likilihood prediction.</a:t>
            </a:r>
            <a:endParaRPr/>
          </a:p>
        </p:txBody>
      </p:sp>
      <p:pic>
        <p:nvPicPr>
          <p:cNvPr id="265" name="Google Shape;265;p40" title="P comment.jpeg"/>
          <p:cNvPicPr preferRelativeResize="0"/>
          <p:nvPr/>
        </p:nvPicPr>
        <p:blipFill rotWithShape="1">
          <a:blip r:embed="rId3">
            <a:alphaModFix/>
          </a:blip>
          <a:srcRect t="2371" b="2371"/>
          <a:stretch/>
        </p:blipFill>
        <p:spPr>
          <a:xfrm>
            <a:off x="461675" y="1204076"/>
            <a:ext cx="336232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/>
          <p:nvPr/>
        </p:nvSpPr>
        <p:spPr>
          <a:xfrm>
            <a:off x="2203368" y="4904387"/>
            <a:ext cx="4492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0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sldNum" idx="12"/>
          </p:nvPr>
        </p:nvSpPr>
        <p:spPr>
          <a:xfrm>
            <a:off x="8675582" y="4923188"/>
            <a:ext cx="54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13</a:t>
            </a:fld>
            <a:r>
              <a:rPr lang="en"/>
              <a:t>/36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>
            <a:spLocks noGrp="1"/>
          </p:cNvSpPr>
          <p:nvPr>
            <p:ph type="title"/>
          </p:nvPr>
        </p:nvSpPr>
        <p:spPr>
          <a:xfrm>
            <a:off x="432183" y="320167"/>
            <a:ext cx="37995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Proof of Concept</a:t>
            </a:r>
            <a:endParaRPr/>
          </a:p>
        </p:txBody>
      </p:sp>
      <p:sp>
        <p:nvSpPr>
          <p:cNvPr id="276" name="Google Shape;276;p41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14</a:t>
            </a:fld>
            <a:r>
              <a:rPr lang="en"/>
              <a:t>/36</a:t>
            </a: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IT21295706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 Vidyaratna K.R.K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8" name="Google Shape;278;p41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05/12/2024</a:t>
            </a:r>
            <a:endParaRPr/>
          </a:p>
        </p:txBody>
      </p:sp>
      <p:pic>
        <p:nvPicPr>
          <p:cNvPr id="280" name="Google Shape;280;p41" title="React App - Google Chrome 3_18_2025 11_03_59 AM.png"/>
          <p:cNvPicPr preferRelativeResize="0"/>
          <p:nvPr/>
        </p:nvPicPr>
        <p:blipFill rotWithShape="1">
          <a:blip r:embed="rId4">
            <a:alphaModFix/>
          </a:blip>
          <a:srcRect l="9774" r="9774"/>
          <a:stretch/>
        </p:blipFill>
        <p:spPr>
          <a:xfrm>
            <a:off x="4622138" y="1229288"/>
            <a:ext cx="4382722" cy="274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 title="React App - Google Chrome 3_18_2025 2_45_28 PM.png"/>
          <p:cNvPicPr preferRelativeResize="0"/>
          <p:nvPr/>
        </p:nvPicPr>
        <p:blipFill rotWithShape="1">
          <a:blip r:embed="rId5">
            <a:alphaModFix/>
          </a:blip>
          <a:srcRect l="9506" r="9514"/>
          <a:stretch/>
        </p:blipFill>
        <p:spPr>
          <a:xfrm>
            <a:off x="135206" y="1229289"/>
            <a:ext cx="4393536" cy="274661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912325" y="4097125"/>
            <a:ext cx="305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ADHD Likelihood Assessment Questionnaires</a:t>
            </a:r>
            <a:endParaRPr sz="19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5591823" y="4097125"/>
            <a:ext cx="2903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ADHD Final Risk Score Prediction</a:t>
            </a:r>
            <a:endParaRPr sz="19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188925" y="676744"/>
            <a:ext cx="3513600" cy="1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b="1">
                <a:solidFill>
                  <a:srgbClr val="888888"/>
                </a:solidFill>
              </a:rPr>
              <a:t>Component 2</a:t>
            </a:r>
            <a:r>
              <a:rPr lang="en" sz="2400" b="1">
                <a:solidFill>
                  <a:srgbClr val="002060"/>
                </a:solidFill>
              </a:rPr>
              <a:t>    </a:t>
            </a: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r>
              <a:rPr lang="en" sz="2400" b="1">
                <a:solidFill>
                  <a:srgbClr val="002060"/>
                </a:solidFill>
              </a:rPr>
              <a:t>Emotional Analysis Tool (EmoGauge)</a:t>
            </a:r>
            <a:br>
              <a:rPr lang="en" sz="2400" b="1">
                <a:solidFill>
                  <a:srgbClr val="002060"/>
                </a:solidFill>
              </a:rPr>
            </a:br>
            <a:endParaRPr sz="2400" b="1">
              <a:solidFill>
                <a:srgbClr val="002060"/>
              </a:solidFill>
            </a:endParaRPr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"/>
          </p:nvPr>
        </p:nvSpPr>
        <p:spPr>
          <a:xfrm>
            <a:off x="188918" y="3491768"/>
            <a:ext cx="2988675" cy="164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100"/>
              <a:buNone/>
            </a:pPr>
            <a:r>
              <a:rPr lang="en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IT21293894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404"/>
              </a:buClr>
              <a:buSzPts val="2100"/>
              <a:buNone/>
            </a:pPr>
            <a:r>
              <a:rPr lang="en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Siriwardana K.D.S.P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0A0404"/>
              </a:buClr>
              <a:buSzPts val="1700"/>
              <a:buNone/>
            </a:pPr>
            <a:r>
              <a:rPr lang="en" sz="17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</a:t>
            </a:r>
            <a:r>
              <a:rPr lang="en" sz="1700" b="1" i="1">
                <a:solidFill>
                  <a:srgbClr val="0A0404"/>
                </a:solidFill>
              </a:rPr>
              <a:t> </a:t>
            </a:r>
            <a:br>
              <a:rPr lang="en"/>
            </a:br>
            <a:endParaRPr sz="1700"/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 l="4236" r="4236"/>
          <a:stretch/>
        </p:blipFill>
        <p:spPr>
          <a:xfrm>
            <a:off x="3983777" y="8"/>
            <a:ext cx="5159081" cy="51435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91" name="Google Shape;291;p42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/>
          </p:nvPr>
        </p:nvSpPr>
        <p:spPr>
          <a:xfrm>
            <a:off x="587046" y="361106"/>
            <a:ext cx="3134025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sldNum" idx="12"/>
          </p:nvPr>
        </p:nvSpPr>
        <p:spPr>
          <a:xfrm>
            <a:off x="8618434" y="4923188"/>
            <a:ext cx="605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r>
              <a:rPr lang="en"/>
              <a:t>/36</a:t>
            </a:r>
            <a:endParaRPr/>
          </a:p>
        </p:txBody>
      </p:sp>
      <p:sp>
        <p:nvSpPr>
          <p:cNvPr id="298" name="Google Shape;298;p43"/>
          <p:cNvSpPr txBox="1"/>
          <p:nvPr/>
        </p:nvSpPr>
        <p:spPr>
          <a:xfrm>
            <a:off x="587044" y="1227422"/>
            <a:ext cx="5689125" cy="24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550" rIns="0" bIns="0" anchor="t" anchorCtr="0">
            <a:spAutoFit/>
          </a:bodyPr>
          <a:lstStyle/>
          <a:p>
            <a:pPr marL="342900" marR="0" lvl="0" indent="-2794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2060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Provide an indication of the likelihood of Autism Spectrum Disorder (ASD) by measuring flat affect in children aged 8 to 11.</a:t>
            </a:r>
            <a:endParaRPr sz="1800" b="0" i="0" u="none" strike="noStrike" cap="none">
              <a:solidFill>
                <a:srgbClr val="002060"/>
              </a:solidFill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794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2060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Flat affect is </a:t>
            </a:r>
            <a:r>
              <a:rPr lang="en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 symptom where a person doesn't express emotions in the same way as others.</a:t>
            </a:r>
            <a:endParaRPr sz="1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302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By using an emotion detection approach, facial expressions are analyzed to identify flat affect.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3306" y="1662113"/>
            <a:ext cx="2663101" cy="156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80024"/>
            <a:ext cx="1885949" cy="36347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567461" y="243078"/>
            <a:ext cx="3818025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System Diagram</a:t>
            </a:r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sldNum" idx="12"/>
          </p:nvPr>
        </p:nvSpPr>
        <p:spPr>
          <a:xfrm>
            <a:off x="8618431" y="4923188"/>
            <a:ext cx="52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r>
              <a:rPr lang="en"/>
              <a:t>/36</a:t>
            </a:r>
            <a:endParaRPr/>
          </a:p>
        </p:txBody>
      </p:sp>
      <p:sp>
        <p:nvSpPr>
          <p:cNvPr id="309" name="Google Shape;309;p44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80024"/>
            <a:ext cx="1885949" cy="36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31" y="1298381"/>
            <a:ext cx="8858962" cy="28287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511222" y="187519"/>
            <a:ext cx="629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200"/>
              <a:t>Progress PP1 to PP2</a:t>
            </a:r>
            <a:endParaRPr sz="3200"/>
          </a:p>
        </p:txBody>
      </p:sp>
      <p:sp>
        <p:nvSpPr>
          <p:cNvPr id="319" name="Google Shape;319;p45"/>
          <p:cNvSpPr txBox="1">
            <a:spLocks noGrp="1"/>
          </p:cNvSpPr>
          <p:nvPr>
            <p:ph type="body" idx="1"/>
          </p:nvPr>
        </p:nvSpPr>
        <p:spPr>
          <a:xfrm>
            <a:off x="424219" y="1719656"/>
            <a:ext cx="3985200" cy="266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Head Pose Detection Model</a:t>
            </a: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Attentiveness Detection Model</a:t>
            </a: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rgbClr val="073865"/>
                </a:solidFill>
                <a:latin typeface="Arial"/>
                <a:ea typeface="Arial"/>
                <a:cs typeface="Arial"/>
                <a:sym typeface="Arial"/>
              </a:rPr>
              <a:t>In-Progress Task</a:t>
            </a:r>
            <a:endParaRPr sz="1700">
              <a:solidFill>
                <a:srgbClr val="0738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Emotion Detection Model</a:t>
            </a: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5"/>
          <p:cNvSpPr txBox="1">
            <a:spLocks noGrp="1"/>
          </p:cNvSpPr>
          <p:nvPr>
            <p:ph type="sldNum" idx="12"/>
          </p:nvPr>
        </p:nvSpPr>
        <p:spPr>
          <a:xfrm>
            <a:off x="8675582" y="4923188"/>
            <a:ext cx="54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18</a:t>
            </a:fld>
            <a:r>
              <a:rPr lang="en"/>
              <a:t>/36</a:t>
            </a:r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22" name="Google Shape;322;p45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5"/>
          <p:cNvSpPr txBox="1"/>
          <p:nvPr/>
        </p:nvSpPr>
        <p:spPr>
          <a:xfrm>
            <a:off x="605119" y="1044206"/>
            <a:ext cx="8421300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PP1 Completed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en"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PP2 Completed</a:t>
            </a:r>
            <a:endParaRPr sz="1800" b="1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24" name="Google Shape;324;p45"/>
          <p:cNvCxnSpPr/>
          <p:nvPr/>
        </p:nvCxnSpPr>
        <p:spPr>
          <a:xfrm>
            <a:off x="4794731" y="1044206"/>
            <a:ext cx="42075" cy="28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5" name="Google Shape;325;p45"/>
          <p:cNvSpPr txBox="1"/>
          <p:nvPr/>
        </p:nvSpPr>
        <p:spPr>
          <a:xfrm>
            <a:off x="5110069" y="1552256"/>
            <a:ext cx="3916500" cy="23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</a:rPr>
              <a:t>Facial Emotion Model Development</a:t>
            </a:r>
            <a:endParaRPr sz="1700" b="0" i="0" u="none" strike="noStrike" cap="none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Development of Flat Affect Detection Approach</a:t>
            </a:r>
            <a:endParaRPr sz="1700" b="0" i="0" u="none" strike="noStrike" cap="none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Frontend Development</a:t>
            </a:r>
            <a:endParaRPr sz="1700">
              <a:solidFill>
                <a:srgbClr val="0A5294"/>
              </a:solidFill>
            </a:endParaRPr>
          </a:p>
          <a:p>
            <a:pPr marL="34290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Backend Development</a:t>
            </a:r>
            <a:endParaRPr sz="1700">
              <a:solidFill>
                <a:srgbClr val="0A5294"/>
              </a:solidFill>
            </a:endParaRPr>
          </a:p>
          <a:p>
            <a:pPr marL="34290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sz="1700" b="0" i="0" u="none" strike="noStrike" cap="none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5" title="istockphoto-93026695-612x612-removebg-preview.png"/>
          <p:cNvPicPr preferRelativeResize="0"/>
          <p:nvPr/>
        </p:nvPicPr>
        <p:blipFill rotWithShape="1">
          <a:blip r:embed="rId4">
            <a:alphaModFix/>
          </a:blip>
          <a:srcRect l="14574" r="14574"/>
          <a:stretch/>
        </p:blipFill>
        <p:spPr>
          <a:xfrm>
            <a:off x="3665825" y="3813130"/>
            <a:ext cx="743600" cy="55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5469" y="3722156"/>
            <a:ext cx="989925" cy="105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 title="360_F_606835754_JmAhSyXDwvCNUuCqL8ZR6XHj7j0b4aHW-removebg-preview.png"/>
          <p:cNvPicPr preferRelativeResize="0"/>
          <p:nvPr/>
        </p:nvPicPr>
        <p:blipFill rotWithShape="1">
          <a:blip r:embed="rId6">
            <a:alphaModFix/>
          </a:blip>
          <a:srcRect l="-3717" t="-32567" r="-3717" b="-24764"/>
          <a:stretch/>
        </p:blipFill>
        <p:spPr>
          <a:xfrm>
            <a:off x="7292179" y="3627650"/>
            <a:ext cx="743596" cy="6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432183" y="320167"/>
            <a:ext cx="379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Key Challenges</a:t>
            </a:r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19</a:t>
            </a:fld>
            <a:r>
              <a:rPr lang="en"/>
              <a:t>/36</a:t>
            </a:r>
            <a:endParaRPr/>
          </a:p>
        </p:txBody>
      </p:sp>
      <p:sp>
        <p:nvSpPr>
          <p:cNvPr id="337" name="Google Shape;337;p46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8" name="Google Shape;338;p46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217500" y="1385375"/>
            <a:ext cx="8712300" cy="19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High Processing Time</a:t>
            </a:r>
            <a:r>
              <a:rPr lang="en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– Real-time emotion analysis requires significant computational power, leading to delays.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30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●"/>
            </a:pPr>
            <a:r>
              <a:rPr lang="en" sz="18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Lighting &amp; Environmental Factors</a:t>
            </a:r>
            <a:r>
              <a:rPr lang="en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– Poor lighting or background distractions affect detection reliability.</a:t>
            </a:r>
            <a:endParaRPr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6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80024"/>
            <a:ext cx="1885949" cy="36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807043" y="200363"/>
            <a:ext cx="3458025" cy="5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OUR TEAM</a:t>
            </a:r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18434" y="4923188"/>
            <a:ext cx="6024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r>
              <a:rPr lang="en"/>
              <a:t>/36</a:t>
            </a:r>
            <a:endParaRPr/>
          </a:p>
        </p:txBody>
      </p:sp>
      <p:sp>
        <p:nvSpPr>
          <p:cNvPr id="134" name="Google Shape;134;p29"/>
          <p:cNvSpPr/>
          <p:nvPr/>
        </p:nvSpPr>
        <p:spPr>
          <a:xfrm>
            <a:off x="0" y="0"/>
            <a:ext cx="9144000" cy="4819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Ms. Malithi Nawarathne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4">
            <a:alphaModFix/>
          </a:blip>
          <a:srcRect t="7162" b="7160"/>
          <a:stretch/>
        </p:blipFill>
        <p:spPr>
          <a:xfrm>
            <a:off x="400242" y="1864843"/>
            <a:ext cx="855652" cy="1099604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6" name="Google Shape;136;p29"/>
          <p:cNvPicPr preferRelativeResize="0"/>
          <p:nvPr/>
        </p:nvPicPr>
        <p:blipFill rotWithShape="1">
          <a:blip r:embed="rId5">
            <a:alphaModFix/>
          </a:blip>
          <a:srcRect l="3847" r="3847"/>
          <a:stretch/>
        </p:blipFill>
        <p:spPr>
          <a:xfrm>
            <a:off x="1748550" y="1879425"/>
            <a:ext cx="922800" cy="1022157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7" name="Google Shape;137;p29"/>
          <p:cNvPicPr preferRelativeResize="0"/>
          <p:nvPr/>
        </p:nvPicPr>
        <p:blipFill rotWithShape="1">
          <a:blip r:embed="rId6">
            <a:alphaModFix/>
          </a:blip>
          <a:srcRect t="1511" b="1503"/>
          <a:stretch/>
        </p:blipFill>
        <p:spPr>
          <a:xfrm>
            <a:off x="5520769" y="2538422"/>
            <a:ext cx="1036124" cy="1022156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8" name="Google Shape;138;p29" descr="A person smiling for a pictur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415550" t="-116680" r="-415550" b="116680"/>
          <a:stretch/>
        </p:blipFill>
        <p:spPr>
          <a:xfrm>
            <a:off x="7847231" y="2422256"/>
            <a:ext cx="814781" cy="1099613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9" name="Google Shape;139;p29"/>
          <p:cNvSpPr txBox="1"/>
          <p:nvPr/>
        </p:nvSpPr>
        <p:spPr>
          <a:xfrm>
            <a:off x="149915" y="3262163"/>
            <a:ext cx="13563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Prof.Pradeep Abeygunawardhana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SUPERVISOR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7503434" y="3635219"/>
            <a:ext cx="1436175" cy="86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 Dulangi G.K.N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IT21277290</a:t>
            </a:r>
            <a:endParaRPr sz="11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77 0431140</a:t>
            </a:r>
            <a:endParaRPr sz="11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it21277290@my.sliit.lk</a:t>
            </a:r>
            <a:endParaRPr sz="11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1695206" y="3181275"/>
            <a:ext cx="1036125" cy="97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Ms. Malithi Nawarathne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CO – SUPERVISOR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5400622" y="1392668"/>
            <a:ext cx="1443825" cy="108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K.R.K Vidyaratna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IT21295706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LEADER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772256676</a:t>
            </a:r>
            <a:endParaRPr sz="11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it21295706@my.sliit.lk</a:t>
            </a:r>
            <a:endParaRPr sz="11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5307927" y="3625882"/>
            <a:ext cx="1629225" cy="86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Prasadi P.G.K.R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IT21302626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70 594 5095</a:t>
            </a:r>
            <a:endParaRPr sz="11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it21302626@my.sliit.lk</a:t>
            </a:r>
            <a:endParaRPr sz="11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7409941" y="1392681"/>
            <a:ext cx="1421325" cy="86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Siriwardana K.D.S.P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IT21293894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(+94) 71 088 8133</a:t>
            </a:r>
            <a:endParaRPr sz="11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it21293894@my.sliit.lk</a:t>
            </a:r>
            <a:endParaRPr sz="700" b="1" i="0" u="none" strike="noStrike" cap="none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247580" y="363994"/>
            <a:ext cx="3458025" cy="5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Our Team</a:t>
            </a:r>
            <a:endParaRPr/>
          </a:p>
        </p:txBody>
      </p:sp>
      <p:pic>
        <p:nvPicPr>
          <p:cNvPr id="146" name="Google Shape;14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92244" y="200363"/>
            <a:ext cx="142875" cy="473264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 rotWithShape="1">
          <a:blip r:embed="rId9">
            <a:alphaModFix/>
          </a:blip>
          <a:srcRect t="3847" b="3847"/>
          <a:stretch/>
        </p:blipFill>
        <p:spPr>
          <a:xfrm>
            <a:off x="3083794" y="1879416"/>
            <a:ext cx="922799" cy="1022156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" name="Google Shape;148;p29"/>
          <p:cNvSpPr txBox="1"/>
          <p:nvPr/>
        </p:nvSpPr>
        <p:spPr>
          <a:xfrm>
            <a:off x="2970470" y="3181284"/>
            <a:ext cx="1036125" cy="97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Dr.Nilushi Weerapperuma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2485C"/>
                </a:solidFill>
                <a:latin typeface="Calibri"/>
                <a:ea typeface="Calibri"/>
                <a:cs typeface="Calibri"/>
                <a:sym typeface="Calibri"/>
              </a:rPr>
              <a:t>EXTERNAL SUPERVISOR</a:t>
            </a:r>
            <a:endParaRPr sz="1100" b="1" i="0" u="none" strike="noStrike" cap="none">
              <a:solidFill>
                <a:srgbClr val="0248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02544" y="239925"/>
            <a:ext cx="1164244" cy="1022156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47231" y="2415038"/>
            <a:ext cx="824699" cy="10996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 rotWithShape="1">
          <a:blip r:embed="rId12">
            <a:alphaModFix/>
          </a:blip>
          <a:srcRect l="21925" r="21924"/>
          <a:stretch/>
        </p:blipFill>
        <p:spPr>
          <a:xfrm>
            <a:off x="5768963" y="231206"/>
            <a:ext cx="725043" cy="1099613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432183" y="320167"/>
            <a:ext cx="37995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Proof of Concept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20</a:t>
            </a:fld>
            <a:r>
              <a:rPr lang="en"/>
              <a:t>/36</a:t>
            </a:r>
            <a:endParaRPr/>
          </a:p>
        </p:txBody>
      </p:sp>
      <p:sp>
        <p:nvSpPr>
          <p:cNvPr id="348" name="Google Shape;348;p47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IT21293894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Siriwardana K.D.S.P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47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7"/>
          <p:cNvSpPr txBox="1"/>
          <p:nvPr/>
        </p:nvSpPr>
        <p:spPr>
          <a:xfrm>
            <a:off x="350150" y="3856000"/>
            <a:ext cx="3881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Capturing the user's emotions in real time using a webcam</a:t>
            </a:r>
            <a:endParaRPr sz="19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7"/>
          <p:cNvSpPr txBox="1"/>
          <p:nvPr/>
        </p:nvSpPr>
        <p:spPr>
          <a:xfrm>
            <a:off x="6240603" y="3856000"/>
            <a:ext cx="136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Result of the test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7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  <p:pic>
        <p:nvPicPr>
          <p:cNvPr id="353" name="Google Shape;353;p47" title="Screenshot 2025-03-18 2303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075" y="1174575"/>
            <a:ext cx="4275677" cy="23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7" title="Screenshot 2025-03-18 23061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4567"/>
            <a:ext cx="4479264" cy="2379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>
            <a:spLocks noGrp="1"/>
          </p:cNvSpPr>
          <p:nvPr>
            <p:ph type="title"/>
          </p:nvPr>
        </p:nvSpPr>
        <p:spPr>
          <a:xfrm>
            <a:off x="252550" y="1085975"/>
            <a:ext cx="35136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b="1">
                <a:solidFill>
                  <a:srgbClr val="888888"/>
                </a:solidFill>
              </a:rPr>
              <a:t>Component 3</a:t>
            </a:r>
            <a:r>
              <a:rPr lang="en" sz="2400" b="1">
                <a:solidFill>
                  <a:srgbClr val="002060"/>
                </a:solidFill>
              </a:rPr>
              <a:t>    </a:t>
            </a: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r>
              <a:rPr lang="en" sz="2400">
                <a:solidFill>
                  <a:srgbClr val="002060"/>
                </a:solidFill>
              </a:rPr>
              <a:t>Voice Emotion-Based ASD Flat Affect Likelihood Recognition </a:t>
            </a:r>
            <a:endParaRPr sz="24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r>
              <a:rPr lang="en" sz="2400" b="1">
                <a:solidFill>
                  <a:srgbClr val="002060"/>
                </a:solidFill>
              </a:rPr>
              <a:t>(StoryCraft)</a:t>
            </a:r>
            <a:br>
              <a:rPr lang="en" sz="2400" b="1">
                <a:solidFill>
                  <a:srgbClr val="002060"/>
                </a:solidFill>
              </a:rPr>
            </a:br>
            <a:endParaRPr sz="2400" b="1">
              <a:solidFill>
                <a:srgbClr val="002060"/>
              </a:solidFill>
            </a:endParaRPr>
          </a:p>
        </p:txBody>
      </p:sp>
      <p:sp>
        <p:nvSpPr>
          <p:cNvPr id="360" name="Google Shape;360;p48"/>
          <p:cNvSpPr txBox="1">
            <a:spLocks noGrp="1"/>
          </p:cNvSpPr>
          <p:nvPr>
            <p:ph type="body" idx="1"/>
          </p:nvPr>
        </p:nvSpPr>
        <p:spPr>
          <a:xfrm>
            <a:off x="188918" y="3491768"/>
            <a:ext cx="2988675" cy="164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100"/>
              <a:buNone/>
            </a:pPr>
            <a:r>
              <a:rPr lang="en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IT21302626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404"/>
              </a:buClr>
              <a:buSzPts val="2100"/>
              <a:buNone/>
            </a:pPr>
            <a:r>
              <a:rPr lang="en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Prasadi P.G.K.R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0A0404"/>
              </a:buClr>
              <a:buSzPts val="1700"/>
              <a:buNone/>
            </a:pPr>
            <a:r>
              <a:rPr lang="en" sz="17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br>
              <a:rPr lang="en"/>
            </a:br>
            <a:endParaRPr sz="1700"/>
          </a:p>
        </p:txBody>
      </p:sp>
      <p:pic>
        <p:nvPicPr>
          <p:cNvPr id="361" name="Google Shape;361;p48"/>
          <p:cNvPicPr preferRelativeResize="0"/>
          <p:nvPr/>
        </p:nvPicPr>
        <p:blipFill rotWithShape="1">
          <a:blip r:embed="rId3">
            <a:alphaModFix/>
          </a:blip>
          <a:srcRect l="826" r="826"/>
          <a:stretch/>
        </p:blipFill>
        <p:spPr>
          <a:xfrm>
            <a:off x="3983777" y="8"/>
            <a:ext cx="5159081" cy="51435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62" name="Google Shape;362;p48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>
            <a:spLocks noGrp="1"/>
          </p:cNvSpPr>
          <p:nvPr>
            <p:ph type="title"/>
          </p:nvPr>
        </p:nvSpPr>
        <p:spPr>
          <a:xfrm>
            <a:off x="464383" y="516863"/>
            <a:ext cx="27891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8" name="Google Shape;368;p49"/>
          <p:cNvSpPr txBox="1">
            <a:spLocks noGrp="1"/>
          </p:cNvSpPr>
          <p:nvPr>
            <p:ph type="sldNum" idx="12"/>
          </p:nvPr>
        </p:nvSpPr>
        <p:spPr>
          <a:xfrm>
            <a:off x="8618438" y="4923188"/>
            <a:ext cx="6918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r>
              <a:rPr lang="en"/>
              <a:t>/36</a:t>
            </a:r>
            <a:endParaRPr/>
          </a:p>
        </p:txBody>
      </p:sp>
      <p:sp>
        <p:nvSpPr>
          <p:cNvPr id="369" name="Google Shape;369;p49"/>
          <p:cNvSpPr txBox="1"/>
          <p:nvPr/>
        </p:nvSpPr>
        <p:spPr>
          <a:xfrm>
            <a:off x="355650" y="1405449"/>
            <a:ext cx="8639400" cy="2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550" rIns="0" bIns="0" anchor="t" anchorCtr="0">
            <a:spAutoFit/>
          </a:bodyPr>
          <a:lstStyle/>
          <a:p>
            <a:pPr marL="34290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500"/>
              <a:buFont typeface="Arial"/>
              <a:buChar char="●"/>
            </a:pPr>
            <a:r>
              <a:rPr lang="en" sz="1500" b="0" i="0" u="none" strike="noStrike" cap="none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Analyzes speech features and emotional context to evaluate children's emotional responses, and flat affect, which is commonly observed in individuals with Autism Spectrum Disorder (ASD).</a:t>
            </a:r>
            <a:endParaRPr sz="1500" b="0" i="0" u="none" strike="noStrike" cap="none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A5294"/>
              </a:solidFill>
            </a:endParaRPr>
          </a:p>
          <a:p>
            <a:pPr marL="342900" marR="0" lvl="0" indent="-260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A5294"/>
                </a:solidFill>
              </a:rPr>
              <a:t>Designed for children aged 8 to 11, it supports their educational development by improving grammar and emotional expressiveness.</a:t>
            </a:r>
            <a:endParaRPr sz="1500" b="0" i="0" u="none" strike="noStrike" cap="none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9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  <p:pic>
        <p:nvPicPr>
          <p:cNvPr id="372" name="Google Shape;372;p49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4463" y="0"/>
            <a:ext cx="1969538" cy="131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xfrm>
            <a:off x="567461" y="243078"/>
            <a:ext cx="3818025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System Diagram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sldNum" idx="12"/>
          </p:nvPr>
        </p:nvSpPr>
        <p:spPr>
          <a:xfrm>
            <a:off x="8618431" y="4923188"/>
            <a:ext cx="52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r>
              <a:rPr lang="en"/>
              <a:t>/36</a:t>
            </a:r>
            <a:endParaRPr/>
          </a:p>
        </p:txBody>
      </p:sp>
      <p:sp>
        <p:nvSpPr>
          <p:cNvPr id="380" name="Google Shape;380;p50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0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  <p:pic>
        <p:nvPicPr>
          <p:cNvPr id="383" name="Google Shape;383;p50" title="story new.drawio.png"/>
          <p:cNvPicPr preferRelativeResize="0"/>
          <p:nvPr/>
        </p:nvPicPr>
        <p:blipFill rotWithShape="1">
          <a:blip r:embed="rId4">
            <a:alphaModFix/>
          </a:blip>
          <a:srcRect l="3806" t="721" r="3806" b="1726"/>
          <a:stretch/>
        </p:blipFill>
        <p:spPr>
          <a:xfrm>
            <a:off x="1118900" y="835300"/>
            <a:ext cx="6906225" cy="376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>
            <a:spLocks noGrp="1"/>
          </p:cNvSpPr>
          <p:nvPr>
            <p:ph type="title"/>
          </p:nvPr>
        </p:nvSpPr>
        <p:spPr>
          <a:xfrm>
            <a:off x="489997" y="282969"/>
            <a:ext cx="629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Progress PP1 to PP2</a:t>
            </a:r>
            <a:endParaRPr sz="3200"/>
          </a:p>
        </p:txBody>
      </p:sp>
      <p:sp>
        <p:nvSpPr>
          <p:cNvPr id="390" name="Google Shape;390;p51"/>
          <p:cNvSpPr txBox="1">
            <a:spLocks noGrp="1"/>
          </p:cNvSpPr>
          <p:nvPr>
            <p:ph type="body" idx="1"/>
          </p:nvPr>
        </p:nvSpPr>
        <p:spPr>
          <a:xfrm>
            <a:off x="434819" y="1878731"/>
            <a:ext cx="3985200" cy="20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Voice Emotion Classification (6 - class Classification and 3 - class Classification)</a:t>
            </a: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Statistical Approach for ASD detection</a:t>
            </a:r>
            <a:endParaRPr sz="17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9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1"/>
          <p:cNvSpPr txBox="1">
            <a:spLocks noGrp="1"/>
          </p:cNvSpPr>
          <p:nvPr>
            <p:ph type="sldNum" idx="12"/>
          </p:nvPr>
        </p:nvSpPr>
        <p:spPr>
          <a:xfrm>
            <a:off x="8675582" y="4923188"/>
            <a:ext cx="54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24</a:t>
            </a:fld>
            <a:r>
              <a:rPr lang="en"/>
              <a:t>/36</a:t>
            </a:r>
            <a:endParaRPr/>
          </a:p>
        </p:txBody>
      </p:sp>
      <p:pic>
        <p:nvPicPr>
          <p:cNvPr id="392" name="Google Shape;392;p51" title="istockphoto-93026695-612x612-removebg-preview.png"/>
          <p:cNvPicPr preferRelativeResize="0"/>
          <p:nvPr/>
        </p:nvPicPr>
        <p:blipFill rotWithShape="1">
          <a:blip r:embed="rId3">
            <a:alphaModFix/>
          </a:blip>
          <a:srcRect l="14574" r="14574"/>
          <a:stretch/>
        </p:blipFill>
        <p:spPr>
          <a:xfrm>
            <a:off x="3542050" y="3722142"/>
            <a:ext cx="743600" cy="55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1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1"/>
          <p:cNvSpPr txBox="1">
            <a:spLocks noGrp="1"/>
          </p:cNvSpPr>
          <p:nvPr>
            <p:ph type="ftr" idx="11"/>
          </p:nvPr>
        </p:nvSpPr>
        <p:spPr>
          <a:xfrm>
            <a:off x="7746387" y="4942800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  <p:sp>
        <p:nvSpPr>
          <p:cNvPr id="395" name="Google Shape;395;p51"/>
          <p:cNvSpPr txBox="1"/>
          <p:nvPr/>
        </p:nvSpPr>
        <p:spPr>
          <a:xfrm>
            <a:off x="615719" y="1203281"/>
            <a:ext cx="8421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PP1</a:t>
            </a:r>
            <a:r>
              <a:rPr lang="en" sz="18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Completed</a:t>
            </a:r>
            <a:r>
              <a:rPr lang="en"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</a:t>
            </a:r>
            <a:r>
              <a:rPr lang="en" sz="18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PP2 Completed </a:t>
            </a:r>
            <a:endParaRPr sz="1800" b="1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96" name="Google Shape;396;p51"/>
          <p:cNvCxnSpPr/>
          <p:nvPr/>
        </p:nvCxnSpPr>
        <p:spPr>
          <a:xfrm>
            <a:off x="4805331" y="1203281"/>
            <a:ext cx="42000" cy="28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51"/>
          <p:cNvSpPr txBox="1"/>
          <p:nvPr/>
        </p:nvSpPr>
        <p:spPr>
          <a:xfrm>
            <a:off x="5120669" y="1711331"/>
            <a:ext cx="39165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Voice to Text Conversion</a:t>
            </a:r>
            <a:endParaRPr sz="1700" b="0" i="0" u="none" strike="noStrike" cap="none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Text Content Emotional Detection</a:t>
            </a:r>
            <a:endParaRPr sz="1700" b="0" i="0" u="none" strike="noStrike" cap="none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Decision-Making Algorithm </a:t>
            </a:r>
            <a:endParaRPr sz="1700" b="0" i="0" u="none" strike="noStrike" cap="none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Text based grammar checking</a:t>
            </a:r>
            <a:endParaRPr sz="1700">
              <a:solidFill>
                <a:srgbClr val="0A5294"/>
              </a:solidFill>
            </a:endParaRPr>
          </a:p>
        </p:txBody>
      </p:sp>
      <p:pic>
        <p:nvPicPr>
          <p:cNvPr id="398" name="Google Shape;39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5469" y="3722156"/>
            <a:ext cx="989925" cy="105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1" title="360_F_606835754_JmAhSyXDwvCNUuCqL8ZR6XHj7j0b4aHW-removebg-preview.png"/>
          <p:cNvPicPr preferRelativeResize="0"/>
          <p:nvPr/>
        </p:nvPicPr>
        <p:blipFill rotWithShape="1">
          <a:blip r:embed="rId6">
            <a:alphaModFix/>
          </a:blip>
          <a:srcRect l="-3717" t="-32567" r="-3717" b="-24764"/>
          <a:stretch/>
        </p:blipFill>
        <p:spPr>
          <a:xfrm>
            <a:off x="7292179" y="3627650"/>
            <a:ext cx="743596" cy="6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1"/>
          <p:cNvSpPr/>
          <p:nvPr/>
        </p:nvSpPr>
        <p:spPr>
          <a:xfrm>
            <a:off x="2203368" y="4904387"/>
            <a:ext cx="4492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>
            <a:spLocks noGrp="1"/>
          </p:cNvSpPr>
          <p:nvPr>
            <p:ph type="title"/>
          </p:nvPr>
        </p:nvSpPr>
        <p:spPr>
          <a:xfrm>
            <a:off x="471833" y="326792"/>
            <a:ext cx="379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Key Challenges</a:t>
            </a:r>
            <a:endParaRPr/>
          </a:p>
        </p:txBody>
      </p:sp>
      <p:sp>
        <p:nvSpPr>
          <p:cNvPr id="407" name="Google Shape;407;p52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25</a:t>
            </a:fld>
            <a:r>
              <a:rPr lang="en"/>
              <a:t>/36</a:t>
            </a:r>
            <a:endParaRPr/>
          </a:p>
        </p:txBody>
      </p:sp>
      <p:sp>
        <p:nvSpPr>
          <p:cNvPr id="408" name="Google Shape;408;p52"/>
          <p:cNvSpPr/>
          <p:nvPr/>
        </p:nvSpPr>
        <p:spPr>
          <a:xfrm>
            <a:off x="2225139" y="4890447"/>
            <a:ext cx="4492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|   Prasadi P.G.K.R |   24-25J-188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09" name="Google Shape;409;p52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2"/>
          <p:cNvSpPr txBox="1">
            <a:spLocks noGrp="1"/>
          </p:cNvSpPr>
          <p:nvPr>
            <p:ph type="ftr" idx="11"/>
          </p:nvPr>
        </p:nvSpPr>
        <p:spPr>
          <a:xfrm>
            <a:off x="7706737" y="4936538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19/03/2025</a:t>
            </a:r>
            <a:endParaRPr/>
          </a:p>
        </p:txBody>
      </p:sp>
      <p:sp>
        <p:nvSpPr>
          <p:cNvPr id="411" name="Google Shape;411;p52"/>
          <p:cNvSpPr txBox="1"/>
          <p:nvPr/>
        </p:nvSpPr>
        <p:spPr>
          <a:xfrm>
            <a:off x="243900" y="1460700"/>
            <a:ext cx="8497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●"/>
            </a:pPr>
            <a:r>
              <a:rPr lang="en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Limited Voice Input Duration – </a:t>
            </a:r>
            <a:r>
              <a:rPr lang="e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 system can only capture and analyze up to 10 seconds of speech due to the need for efficient processing and real-time feedback.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●"/>
            </a:pPr>
            <a:r>
              <a:rPr lang="en" sz="18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Speech Variability and Noise – </a:t>
            </a:r>
            <a:r>
              <a:rPr lang="en" sz="18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Background noise, unclear pronunciation, and individual differences in speech patterns can impact the accuracy of vocal emotion detection.</a:t>
            </a:r>
            <a:endParaRPr sz="1800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>
            <a:spLocks noGrp="1"/>
          </p:cNvSpPr>
          <p:nvPr>
            <p:ph type="title"/>
          </p:nvPr>
        </p:nvSpPr>
        <p:spPr>
          <a:xfrm>
            <a:off x="432183" y="320167"/>
            <a:ext cx="37995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Proof of Concept</a:t>
            </a:r>
            <a:endParaRPr/>
          </a:p>
        </p:txBody>
      </p:sp>
      <p:sp>
        <p:nvSpPr>
          <p:cNvPr id="418" name="Google Shape;418;p53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26</a:t>
            </a:fld>
            <a:r>
              <a:rPr lang="en"/>
              <a:t>/36</a:t>
            </a:r>
            <a:endParaRPr/>
          </a:p>
        </p:txBody>
      </p:sp>
      <p:sp>
        <p:nvSpPr>
          <p:cNvPr id="419" name="Google Shape;419;p53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53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3"/>
          <p:cNvSpPr txBox="1"/>
          <p:nvPr/>
        </p:nvSpPr>
        <p:spPr>
          <a:xfrm>
            <a:off x="432175" y="4003488"/>
            <a:ext cx="35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Recording the child’s voice emotions in real time</a:t>
            </a:r>
            <a:endParaRPr sz="1900" b="1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5819400" y="4003500"/>
            <a:ext cx="227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Result of the test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3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  <p:pic>
        <p:nvPicPr>
          <p:cNvPr id="424" name="Google Shape;424;p53" title="Screenshot 2025-03-18 134421.png"/>
          <p:cNvPicPr preferRelativeResize="0"/>
          <p:nvPr/>
        </p:nvPicPr>
        <p:blipFill rotWithShape="1">
          <a:blip r:embed="rId4">
            <a:alphaModFix/>
          </a:blip>
          <a:srcRect b="1970"/>
          <a:stretch/>
        </p:blipFill>
        <p:spPr>
          <a:xfrm>
            <a:off x="133950" y="1335375"/>
            <a:ext cx="4396027" cy="24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 rotWithShape="1">
          <a:blip r:embed="rId5">
            <a:alphaModFix/>
          </a:blip>
          <a:srcRect b="1009"/>
          <a:stretch/>
        </p:blipFill>
        <p:spPr>
          <a:xfrm>
            <a:off x="4529963" y="1335375"/>
            <a:ext cx="4309224" cy="24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188925" y="676744"/>
            <a:ext cx="3513600" cy="1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400" b="1">
              <a:solidFill>
                <a:srgbClr val="8888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2400" b="1">
              <a:solidFill>
                <a:srgbClr val="88888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b="1">
                <a:solidFill>
                  <a:srgbClr val="002060"/>
                </a:solidFill>
              </a:rPr>
              <a:t> </a:t>
            </a: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b="1">
                <a:solidFill>
                  <a:srgbClr val="888888"/>
                </a:solidFill>
              </a:rPr>
              <a:t>Component 4</a:t>
            </a:r>
            <a:r>
              <a:rPr lang="en" sz="2400" b="1">
                <a:solidFill>
                  <a:srgbClr val="002060"/>
                </a:solidFill>
              </a:rPr>
              <a:t>   </a:t>
            </a: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r>
              <a:rPr lang="en" sz="2400" b="1">
                <a:solidFill>
                  <a:srgbClr val="002060"/>
                </a:solidFill>
              </a:rPr>
              <a:t>Automated Educational Assessment System for Cognitive Development</a:t>
            </a:r>
            <a:br>
              <a:rPr lang="en" sz="2400" b="1">
                <a:solidFill>
                  <a:srgbClr val="002060"/>
                </a:solidFill>
              </a:rPr>
            </a:br>
            <a:endParaRPr sz="2400" b="1">
              <a:solidFill>
                <a:srgbClr val="002060"/>
              </a:solidFill>
            </a:endParaRPr>
          </a:p>
        </p:txBody>
      </p:sp>
      <p:sp>
        <p:nvSpPr>
          <p:cNvPr id="431" name="Google Shape;431;p54"/>
          <p:cNvSpPr txBox="1">
            <a:spLocks noGrp="1"/>
          </p:cNvSpPr>
          <p:nvPr>
            <p:ph type="body" idx="1"/>
          </p:nvPr>
        </p:nvSpPr>
        <p:spPr>
          <a:xfrm>
            <a:off x="222547" y="2654288"/>
            <a:ext cx="4664700" cy="164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100"/>
              <a:buNone/>
            </a:pPr>
            <a:r>
              <a:rPr lang="en" sz="28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IT21277290</a:t>
            </a:r>
            <a:endParaRPr sz="28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404"/>
              </a:buClr>
              <a:buSzPts val="2100"/>
              <a:buNone/>
            </a:pPr>
            <a:r>
              <a:rPr lang="en" sz="28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Dulangi G.K.N</a:t>
            </a:r>
            <a:endParaRPr sz="28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0A0404"/>
              </a:buClr>
              <a:buSzPts val="1700"/>
              <a:buNone/>
            </a:pPr>
            <a:r>
              <a:rPr lang="en" sz="17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br>
              <a:rPr lang="en"/>
            </a:br>
            <a:endParaRPr sz="1700"/>
          </a:p>
        </p:txBody>
      </p:sp>
      <p:pic>
        <p:nvPicPr>
          <p:cNvPr id="432" name="Google Shape;432;p54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 txBox="1">
            <a:spLocks noGrp="1"/>
          </p:cNvSpPr>
          <p:nvPr>
            <p:ph type="sldNum" idx="12"/>
          </p:nvPr>
        </p:nvSpPr>
        <p:spPr>
          <a:xfrm>
            <a:off x="8618411" y="4923191"/>
            <a:ext cx="212850" cy="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34" name="Google Shape;434;p54"/>
          <p:cNvPicPr preferRelativeResize="0"/>
          <p:nvPr/>
        </p:nvPicPr>
        <p:blipFill rotWithShape="1">
          <a:blip r:embed="rId4">
            <a:alphaModFix/>
          </a:blip>
          <a:srcRect t="12614" b="12614"/>
          <a:stretch/>
        </p:blipFill>
        <p:spPr>
          <a:xfrm>
            <a:off x="3983775" y="0"/>
            <a:ext cx="5055899" cy="5220652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>
            <a:spLocks noGrp="1"/>
          </p:cNvSpPr>
          <p:nvPr>
            <p:ph type="title"/>
          </p:nvPr>
        </p:nvSpPr>
        <p:spPr>
          <a:xfrm>
            <a:off x="692738" y="400144"/>
            <a:ext cx="2660625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40" name="Google Shape;440;p55"/>
          <p:cNvSpPr txBox="1">
            <a:spLocks noGrp="1"/>
          </p:cNvSpPr>
          <p:nvPr>
            <p:ph type="sldNum" idx="12"/>
          </p:nvPr>
        </p:nvSpPr>
        <p:spPr>
          <a:xfrm>
            <a:off x="8618429" y="4923188"/>
            <a:ext cx="470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r>
              <a:rPr lang="en"/>
              <a:t>/36</a:t>
            </a:r>
            <a:endParaRPr/>
          </a:p>
        </p:txBody>
      </p:sp>
      <p:sp>
        <p:nvSpPr>
          <p:cNvPr id="441" name="Google Shape;441;p55"/>
          <p:cNvSpPr txBox="1"/>
          <p:nvPr/>
        </p:nvSpPr>
        <p:spPr>
          <a:xfrm>
            <a:off x="390188" y="1267991"/>
            <a:ext cx="7053300" cy="26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550" rIns="0" bIns="0" anchor="t" anchorCtr="0">
            <a:sp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This is focusing on enhancing children’s learning through personalized assessments while also identifying potential cognitive and emotional challenges like ADHD , ADD likelihood</a:t>
            </a:r>
            <a:endParaRPr sz="23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5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5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  <p:pic>
        <p:nvPicPr>
          <p:cNvPr id="444" name="Google Shape;444;p55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5"/>
          <p:cNvPicPr preferRelativeResize="0"/>
          <p:nvPr/>
        </p:nvPicPr>
        <p:blipFill rotWithShape="1">
          <a:blip r:embed="rId4">
            <a:alphaModFix/>
          </a:blip>
          <a:srcRect l="11819" t="14180" r="-11819" b="-14178"/>
          <a:stretch/>
        </p:blipFill>
        <p:spPr>
          <a:xfrm>
            <a:off x="4714875" y="2752538"/>
            <a:ext cx="3007013" cy="200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>
            <a:spLocks noGrp="1"/>
          </p:cNvSpPr>
          <p:nvPr>
            <p:ph type="title"/>
          </p:nvPr>
        </p:nvSpPr>
        <p:spPr>
          <a:xfrm>
            <a:off x="567461" y="243078"/>
            <a:ext cx="3818025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System Diagram</a:t>
            </a:r>
            <a:endParaRPr/>
          </a:p>
        </p:txBody>
      </p:sp>
      <p:sp>
        <p:nvSpPr>
          <p:cNvPr id="451" name="Google Shape;451;p56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r>
              <a:rPr lang="en"/>
              <a:t>/36</a:t>
            </a:r>
            <a:endParaRPr/>
          </a:p>
        </p:txBody>
      </p:sp>
      <p:sp>
        <p:nvSpPr>
          <p:cNvPr id="452" name="Google Shape;452;p56"/>
          <p:cNvSpPr txBox="1"/>
          <p:nvPr/>
        </p:nvSpPr>
        <p:spPr>
          <a:xfrm>
            <a:off x="1961681" y="4797225"/>
            <a:ext cx="5263650" cy="34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 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                                                                  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56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6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  <p:pic>
        <p:nvPicPr>
          <p:cNvPr id="455" name="Google Shape;4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75" y="759675"/>
            <a:ext cx="8837298" cy="395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92738" y="379575"/>
            <a:ext cx="4441275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Research Problem</a:t>
            </a: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8675586" y="4923188"/>
            <a:ext cx="6552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r>
              <a:rPr lang="en"/>
              <a:t>/36</a:t>
            </a:r>
            <a:endParaRPr/>
          </a:p>
        </p:txBody>
      </p:sp>
      <p:sp>
        <p:nvSpPr>
          <p:cNvPr id="159" name="Google Shape;159;p30"/>
          <p:cNvSpPr txBox="1"/>
          <p:nvPr/>
        </p:nvSpPr>
        <p:spPr>
          <a:xfrm>
            <a:off x="555313" y="1304470"/>
            <a:ext cx="5387850" cy="17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9550" rIns="0" bIns="0" anchor="t" anchorCtr="0">
            <a:spAutoFit/>
          </a:bodyPr>
          <a:lstStyle/>
          <a:p>
            <a:pPr marL="342900" marR="0" lvl="0" indent="-28575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2060"/>
              </a:buClr>
              <a:buSzPts val="1900"/>
              <a:buFont typeface="Calibri"/>
              <a:buChar char="●"/>
            </a:pPr>
            <a:r>
              <a:rPr lang="en" sz="1900" b="0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Parents often struggle to balance work with their children's early education and development, especially for kids aged 8 to 11, a crucial period for social, emotional, and cognitive growth.</a:t>
            </a:r>
            <a:endParaRPr sz="3200" b="0" i="0" u="none" strike="noStrike" cap="none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80024"/>
            <a:ext cx="1885949" cy="36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2075" y="1467881"/>
            <a:ext cx="2196901" cy="1953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>
            <a:spLocks noGrp="1"/>
          </p:cNvSpPr>
          <p:nvPr>
            <p:ph type="title"/>
          </p:nvPr>
        </p:nvSpPr>
        <p:spPr>
          <a:xfrm>
            <a:off x="511222" y="187519"/>
            <a:ext cx="6296850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Progress and Deliverables</a:t>
            </a:r>
            <a:endParaRPr/>
          </a:p>
        </p:txBody>
      </p:sp>
      <p:sp>
        <p:nvSpPr>
          <p:cNvPr id="462" name="Google Shape;462;p57"/>
          <p:cNvSpPr txBox="1">
            <a:spLocks noGrp="1"/>
          </p:cNvSpPr>
          <p:nvPr>
            <p:ph type="body" idx="1"/>
          </p:nvPr>
        </p:nvSpPr>
        <p:spPr>
          <a:xfrm>
            <a:off x="511219" y="1457756"/>
            <a:ext cx="39852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Automated crossword puzzle generation</a:t>
            </a:r>
            <a:endParaRPr sz="1900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Scenario-based drawing approach</a:t>
            </a:r>
            <a:endParaRPr sz="2000"/>
          </a:p>
        </p:txBody>
      </p:sp>
      <p:sp>
        <p:nvSpPr>
          <p:cNvPr id="463" name="Google Shape;463;p57"/>
          <p:cNvSpPr txBox="1">
            <a:spLocks noGrp="1"/>
          </p:cNvSpPr>
          <p:nvPr>
            <p:ph type="sldNum" idx="12"/>
          </p:nvPr>
        </p:nvSpPr>
        <p:spPr>
          <a:xfrm>
            <a:off x="8675582" y="4923188"/>
            <a:ext cx="54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30</a:t>
            </a:fld>
            <a:r>
              <a:rPr lang="en"/>
              <a:t>/36</a:t>
            </a:r>
            <a:endParaRPr/>
          </a:p>
        </p:txBody>
      </p:sp>
      <p:pic>
        <p:nvPicPr>
          <p:cNvPr id="464" name="Google Shape;464;p57"/>
          <p:cNvPicPr preferRelativeResize="0"/>
          <p:nvPr/>
        </p:nvPicPr>
        <p:blipFill rotWithShape="1">
          <a:blip r:embed="rId3">
            <a:alphaModFix/>
          </a:blip>
          <a:srcRect b="21234"/>
          <a:stretch/>
        </p:blipFill>
        <p:spPr>
          <a:xfrm>
            <a:off x="922597" y="3420206"/>
            <a:ext cx="1200559" cy="136010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7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57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7"/>
          <p:cNvSpPr txBox="1"/>
          <p:nvPr/>
        </p:nvSpPr>
        <p:spPr>
          <a:xfrm>
            <a:off x="605119" y="949706"/>
            <a:ext cx="8421300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PP1 </a:t>
            </a:r>
            <a:r>
              <a:rPr lang="en" sz="18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                                  </a:t>
            </a:r>
            <a:r>
              <a:rPr lang="en" sz="18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PP2</a:t>
            </a:r>
            <a:endParaRPr sz="1800" b="1" i="0" u="none" strike="noStrike" cap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68" name="Google Shape;468;p57"/>
          <p:cNvCxnSpPr/>
          <p:nvPr/>
        </p:nvCxnSpPr>
        <p:spPr>
          <a:xfrm>
            <a:off x="4794731" y="949706"/>
            <a:ext cx="42075" cy="285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" name="Google Shape;469;p57"/>
          <p:cNvSpPr txBox="1"/>
          <p:nvPr/>
        </p:nvSpPr>
        <p:spPr>
          <a:xfrm>
            <a:off x="5110069" y="1305994"/>
            <a:ext cx="3916500" cy="2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0A5294"/>
                </a:solidFill>
              </a:rPr>
              <a:t>Quick count challenge</a:t>
            </a:r>
            <a:endParaRPr sz="1700">
              <a:solidFill>
                <a:srgbClr val="0A5294"/>
              </a:solidFill>
            </a:endParaRPr>
          </a:p>
          <a:p>
            <a:pPr marL="3429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Write in word challenge</a:t>
            </a:r>
            <a:endParaRPr sz="1700">
              <a:solidFill>
                <a:srgbClr val="0A5294"/>
              </a:solidFill>
            </a:endParaRPr>
          </a:p>
          <a:p>
            <a:pPr marL="3429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Gesture count challenge</a:t>
            </a:r>
            <a:endParaRPr sz="1700">
              <a:solidFill>
                <a:srgbClr val="0A5294"/>
              </a:solidFill>
            </a:endParaRPr>
          </a:p>
          <a:p>
            <a:pPr marL="3429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Visual story drawing challenge</a:t>
            </a:r>
            <a:endParaRPr sz="1700">
              <a:solidFill>
                <a:srgbClr val="0A5294"/>
              </a:solidFill>
            </a:endParaRPr>
          </a:p>
          <a:p>
            <a:pPr marL="3429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0A5294"/>
                </a:solidFill>
                <a:latin typeface="Arial"/>
                <a:ea typeface="Arial"/>
                <a:cs typeface="Arial"/>
                <a:sym typeface="Arial"/>
              </a:rPr>
              <a:t>MCQ-type quiz generation</a:t>
            </a:r>
            <a:endParaRPr sz="1700" b="0" i="0" u="none" strike="noStrike" cap="none">
              <a:solidFill>
                <a:srgbClr val="0A529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Cognitive quiz approach</a:t>
            </a:r>
            <a:endParaRPr sz="1700">
              <a:solidFill>
                <a:srgbClr val="0A5294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5294"/>
              </a:buClr>
              <a:buSzPts val="1700"/>
              <a:buChar char="●"/>
            </a:pPr>
            <a:r>
              <a:rPr lang="en" sz="1700">
                <a:solidFill>
                  <a:srgbClr val="0A5294"/>
                </a:solidFill>
              </a:rPr>
              <a:t>Quiz puzzle</a:t>
            </a:r>
            <a:endParaRPr sz="1700">
              <a:solidFill>
                <a:srgbClr val="0A5294"/>
              </a:solidFill>
            </a:endParaRPr>
          </a:p>
        </p:txBody>
      </p:sp>
      <p:pic>
        <p:nvPicPr>
          <p:cNvPr id="470" name="Google Shape;470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1831" y="3563081"/>
            <a:ext cx="1323319" cy="140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7" title="360_F_606835754_JmAhSyXDwvCNUuCqL8ZR6XHj7j0b4aHW-removebg-preview.png"/>
          <p:cNvPicPr preferRelativeResize="0"/>
          <p:nvPr/>
        </p:nvPicPr>
        <p:blipFill rotWithShape="1">
          <a:blip r:embed="rId6">
            <a:alphaModFix/>
          </a:blip>
          <a:srcRect l="-3717" t="-32567" r="-3717" b="-24764"/>
          <a:stretch/>
        </p:blipFill>
        <p:spPr>
          <a:xfrm>
            <a:off x="7508379" y="3563075"/>
            <a:ext cx="743596" cy="6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7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 txBox="1">
            <a:spLocks noGrp="1"/>
          </p:cNvSpPr>
          <p:nvPr>
            <p:ph type="title"/>
          </p:nvPr>
        </p:nvSpPr>
        <p:spPr>
          <a:xfrm>
            <a:off x="699821" y="420967"/>
            <a:ext cx="3799500" cy="50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Panel Comment</a:t>
            </a:r>
            <a:endParaRPr/>
          </a:p>
        </p:txBody>
      </p:sp>
      <p:sp>
        <p:nvSpPr>
          <p:cNvPr id="478" name="Google Shape;478;p58"/>
          <p:cNvSpPr txBox="1">
            <a:spLocks noGrp="1"/>
          </p:cNvSpPr>
          <p:nvPr>
            <p:ph type="body" idx="1"/>
          </p:nvPr>
        </p:nvSpPr>
        <p:spPr>
          <a:xfrm>
            <a:off x="4441377" y="1674050"/>
            <a:ext cx="40254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complete my all component.</a:t>
            </a:r>
            <a:endParaRPr/>
          </a:p>
        </p:txBody>
      </p:sp>
      <p:pic>
        <p:nvPicPr>
          <p:cNvPr id="479" name="Google Shape;4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75" y="1204076"/>
            <a:ext cx="336232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8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8"/>
          <p:cNvSpPr/>
          <p:nvPr/>
        </p:nvSpPr>
        <p:spPr>
          <a:xfrm>
            <a:off x="2203368" y="4904387"/>
            <a:ext cx="4492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8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  <p:sp>
        <p:nvSpPr>
          <p:cNvPr id="483" name="Google Shape;483;p58"/>
          <p:cNvSpPr txBox="1">
            <a:spLocks noGrp="1"/>
          </p:cNvSpPr>
          <p:nvPr>
            <p:ph type="sldNum" idx="12"/>
          </p:nvPr>
        </p:nvSpPr>
        <p:spPr>
          <a:xfrm>
            <a:off x="8675582" y="4923188"/>
            <a:ext cx="54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31</a:t>
            </a:fld>
            <a:r>
              <a:rPr lang="en"/>
              <a:t>/36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00" y="64625"/>
            <a:ext cx="7904001" cy="44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9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9"/>
          <p:cNvSpPr/>
          <p:nvPr/>
        </p:nvSpPr>
        <p:spPr>
          <a:xfrm>
            <a:off x="2203368" y="4904387"/>
            <a:ext cx="4492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9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  <p:sp>
        <p:nvSpPr>
          <p:cNvPr id="492" name="Google Shape;492;p59"/>
          <p:cNvSpPr txBox="1">
            <a:spLocks noGrp="1"/>
          </p:cNvSpPr>
          <p:nvPr>
            <p:ph type="sldNum" idx="12"/>
          </p:nvPr>
        </p:nvSpPr>
        <p:spPr>
          <a:xfrm>
            <a:off x="8675582" y="4923188"/>
            <a:ext cx="54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32</a:t>
            </a:fld>
            <a:r>
              <a:rPr lang="en"/>
              <a:t>/36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25" y="0"/>
            <a:ext cx="8188449" cy="46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0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/>
          <p:nvPr/>
        </p:nvSpPr>
        <p:spPr>
          <a:xfrm>
            <a:off x="2203368" y="4904387"/>
            <a:ext cx="4492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0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8675582" y="4923188"/>
            <a:ext cx="54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33</a:t>
            </a:fld>
            <a:r>
              <a:rPr lang="en"/>
              <a:t>/36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 txBox="1">
            <a:spLocks noGrp="1"/>
          </p:cNvSpPr>
          <p:nvPr>
            <p:ph type="title"/>
          </p:nvPr>
        </p:nvSpPr>
        <p:spPr>
          <a:xfrm>
            <a:off x="432183" y="320167"/>
            <a:ext cx="3799575" cy="5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Proof of Concept</a:t>
            </a:r>
            <a:endParaRPr/>
          </a:p>
        </p:txBody>
      </p:sp>
      <p:sp>
        <p:nvSpPr>
          <p:cNvPr id="508" name="Google Shape;508;p61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34</a:t>
            </a:fld>
            <a:r>
              <a:rPr lang="en"/>
              <a:t>/36</a:t>
            </a:r>
            <a:endParaRPr/>
          </a:p>
        </p:txBody>
      </p:sp>
      <p:sp>
        <p:nvSpPr>
          <p:cNvPr id="509" name="Google Shape;509;p61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61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1"/>
          <p:cNvSpPr txBox="1"/>
          <p:nvPr/>
        </p:nvSpPr>
        <p:spPr>
          <a:xfrm>
            <a:off x="6275244" y="3813031"/>
            <a:ext cx="225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Digit Prediction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1"/>
          <p:cNvSpPr txBox="1"/>
          <p:nvPr/>
        </p:nvSpPr>
        <p:spPr>
          <a:xfrm>
            <a:off x="1206960" y="3620719"/>
            <a:ext cx="225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Digit Prediction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1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  <p:pic>
        <p:nvPicPr>
          <p:cNvPr id="514" name="Google Shape;51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00" y="1240467"/>
            <a:ext cx="4218749" cy="215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1240475"/>
            <a:ext cx="4458250" cy="226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>
            <a:spLocks noGrp="1"/>
          </p:cNvSpPr>
          <p:nvPr>
            <p:ph type="title"/>
          </p:nvPr>
        </p:nvSpPr>
        <p:spPr>
          <a:xfrm>
            <a:off x="432183" y="320167"/>
            <a:ext cx="379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Proof of Concept</a:t>
            </a:r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35</a:t>
            </a:fld>
            <a:r>
              <a:rPr lang="en"/>
              <a:t>/36</a:t>
            </a:r>
            <a:endParaRPr/>
          </a:p>
        </p:txBody>
      </p:sp>
      <p:sp>
        <p:nvSpPr>
          <p:cNvPr id="523" name="Google Shape;523;p62"/>
          <p:cNvSpPr/>
          <p:nvPr/>
        </p:nvSpPr>
        <p:spPr>
          <a:xfrm>
            <a:off x="2203368" y="4904387"/>
            <a:ext cx="4492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IT21277290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Dulangi G.K.N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62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2"/>
          <p:cNvSpPr txBox="1"/>
          <p:nvPr/>
        </p:nvSpPr>
        <p:spPr>
          <a:xfrm>
            <a:off x="5664006" y="3786306"/>
            <a:ext cx="225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Story Drawing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1146572" y="3857144"/>
            <a:ext cx="225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Quiz Buddy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  <p:pic>
        <p:nvPicPr>
          <p:cNvPr id="528" name="Google Shape;5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5" y="1325042"/>
            <a:ext cx="4267199" cy="215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1277113"/>
            <a:ext cx="4434027" cy="2252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sldNum" idx="12"/>
          </p:nvPr>
        </p:nvSpPr>
        <p:spPr>
          <a:xfrm>
            <a:off x="8618434" y="4923188"/>
            <a:ext cx="5961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r>
              <a:rPr lang="en"/>
              <a:t>/36</a:t>
            </a:r>
            <a:endParaRPr/>
          </a:p>
        </p:txBody>
      </p:sp>
      <p:pic>
        <p:nvPicPr>
          <p:cNvPr id="535" name="Google Shape;535;p63"/>
          <p:cNvPicPr preferRelativeResize="0"/>
          <p:nvPr/>
        </p:nvPicPr>
        <p:blipFill rotWithShape="1">
          <a:blip r:embed="rId3">
            <a:alphaModFix/>
          </a:blip>
          <a:srcRect t="367" b="375"/>
          <a:stretch/>
        </p:blipFill>
        <p:spPr>
          <a:xfrm>
            <a:off x="4571999" y="767494"/>
            <a:ext cx="3979726" cy="308653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3"/>
          <p:cNvSpPr txBox="1"/>
          <p:nvPr/>
        </p:nvSpPr>
        <p:spPr>
          <a:xfrm>
            <a:off x="68869" y="2755519"/>
            <a:ext cx="4468725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63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5750" y="941025"/>
            <a:ext cx="1790288" cy="16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3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03/19/2025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692738" y="379575"/>
            <a:ext cx="2832525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Background</a:t>
            </a:r>
            <a:endParaRPr/>
          </a:p>
        </p:txBody>
      </p:sp>
      <p:sp>
        <p:nvSpPr>
          <p:cNvPr id="168" name="Google Shape;168;p31"/>
          <p:cNvSpPr txBox="1"/>
          <p:nvPr/>
        </p:nvSpPr>
        <p:spPr>
          <a:xfrm>
            <a:off x="692738" y="972888"/>
            <a:ext cx="7507200" cy="26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8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15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lang="en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’s a</a:t>
            </a:r>
            <a:r>
              <a:rPr lang="en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need for improved methods to identify and support children with Autism Spectrum Disorder (ASD) and ADHD.</a:t>
            </a:r>
            <a:endParaRPr sz="1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15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•"/>
            </a:pPr>
            <a:r>
              <a:rPr lang="en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There is a growing recognition of the need for innovative educational tools that enhance cognitive development.</a:t>
            </a:r>
            <a:endParaRPr sz="1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15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Char char="•"/>
            </a:pPr>
            <a:r>
              <a:rPr lang="en"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Sri Lankan parents would benefit from flexible, adaptive educational solutions that address both developmental and educational needs.</a:t>
            </a:r>
            <a:endParaRPr sz="1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8675578" y="4923188"/>
            <a:ext cx="468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r>
              <a:rPr lang="en"/>
              <a:t>/36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80024"/>
            <a:ext cx="1885949" cy="36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6688" y="0"/>
            <a:ext cx="1567312" cy="139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111916" y="100519"/>
            <a:ext cx="4635450" cy="32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System Overview</a:t>
            </a:r>
            <a:endParaRPr sz="2000"/>
          </a:p>
        </p:txBody>
      </p:sp>
      <p:sp>
        <p:nvSpPr>
          <p:cNvPr id="178" name="Google Shape;178;p32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5</a:t>
            </a:fld>
            <a:r>
              <a:rPr lang="en"/>
              <a:t>/36</a:t>
            </a:r>
            <a:endParaRPr/>
          </a:p>
        </p:txBody>
      </p:sp>
      <p:pic>
        <p:nvPicPr>
          <p:cNvPr id="179" name="Google Shape;179;p32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8403" y="100519"/>
            <a:ext cx="4168033" cy="46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sldNum" idx="12"/>
          </p:nvPr>
        </p:nvSpPr>
        <p:spPr>
          <a:xfrm>
            <a:off x="8618432" y="4923188"/>
            <a:ext cx="52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r>
              <a:rPr lang="en"/>
              <a:t>/36</a:t>
            </a:r>
            <a:endParaRPr/>
          </a:p>
        </p:txBody>
      </p:sp>
      <p:pic>
        <p:nvPicPr>
          <p:cNvPr id="187" name="Google Shape;187;p33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4631" y="93938"/>
            <a:ext cx="6273850" cy="4705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sldNum" idx="12"/>
          </p:nvPr>
        </p:nvSpPr>
        <p:spPr>
          <a:xfrm>
            <a:off x="8618435" y="4923188"/>
            <a:ext cx="6279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r>
              <a:rPr lang="en"/>
              <a:t>/36</a:t>
            </a:r>
            <a:endParaRPr/>
          </a:p>
        </p:txBody>
      </p:sp>
      <p:sp>
        <p:nvSpPr>
          <p:cNvPr id="195" name="Google Shape;195;p34"/>
          <p:cNvSpPr/>
          <p:nvPr/>
        </p:nvSpPr>
        <p:spPr>
          <a:xfrm>
            <a:off x="2203368" y="4904387"/>
            <a:ext cx="4492125" cy="2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IT21302626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|   Prasadi P.G.K.R</a:t>
            </a:r>
            <a:r>
              <a:rPr lang="en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|   24-25J-188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319406" y="122700"/>
            <a:ext cx="3428550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lang="en" sz="3000" b="1">
                <a:solidFill>
                  <a:srgbClr val="083762"/>
                </a:solidFill>
              </a:rPr>
              <a:t>Research Paper</a:t>
            </a:r>
            <a:endParaRPr sz="1100" b="0" i="0" u="none" strike="noStrike" cap="none">
              <a:solidFill>
                <a:srgbClr val="0837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4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>
            <a:spLocks noGrp="1"/>
          </p:cNvSpPr>
          <p:nvPr>
            <p:ph type="ftr" idx="11"/>
          </p:nvPr>
        </p:nvSpPr>
        <p:spPr>
          <a:xfrm>
            <a:off x="7763468" y="4933972"/>
            <a:ext cx="8424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19/03/2025</a:t>
            </a:r>
            <a:endParaRPr/>
          </a:p>
        </p:txBody>
      </p:sp>
      <p:pic>
        <p:nvPicPr>
          <p:cNvPr id="199" name="Google Shape;199;p34" title="Screenshot 2025-03-18 091006.png"/>
          <p:cNvPicPr preferRelativeResize="0"/>
          <p:nvPr/>
        </p:nvPicPr>
        <p:blipFill rotWithShape="1">
          <a:blip r:embed="rId4">
            <a:alphaModFix/>
          </a:blip>
          <a:srcRect l="913" t="2190" r="893"/>
          <a:stretch/>
        </p:blipFill>
        <p:spPr>
          <a:xfrm>
            <a:off x="319400" y="925038"/>
            <a:ext cx="4741374" cy="329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 title="Screenshot 2025-03-18 091247.png"/>
          <p:cNvPicPr preferRelativeResize="0"/>
          <p:nvPr/>
        </p:nvPicPr>
        <p:blipFill rotWithShape="1">
          <a:blip r:embed="rId5">
            <a:alphaModFix/>
          </a:blip>
          <a:srcRect t="2219" r="1864"/>
          <a:stretch/>
        </p:blipFill>
        <p:spPr>
          <a:xfrm>
            <a:off x="5234375" y="1075350"/>
            <a:ext cx="3707876" cy="3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/>
        </p:nvSpPr>
        <p:spPr>
          <a:xfrm>
            <a:off x="1190095" y="4298450"/>
            <a:ext cx="170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Research Paper</a:t>
            </a:r>
            <a:endParaRPr/>
          </a:p>
        </p:txBody>
      </p:sp>
      <p:sp>
        <p:nvSpPr>
          <p:cNvPr id="202" name="Google Shape;202;p34"/>
          <p:cNvSpPr txBox="1"/>
          <p:nvPr/>
        </p:nvSpPr>
        <p:spPr>
          <a:xfrm>
            <a:off x="6379950" y="4218475"/>
            <a:ext cx="236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Conference submission expected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4313306" y="1470431"/>
            <a:ext cx="4402575" cy="167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5400">
                <a:latin typeface="Arial"/>
                <a:ea typeface="Arial"/>
                <a:cs typeface="Arial"/>
                <a:sym typeface="Arial"/>
              </a:rPr>
              <a:t>Individual  Components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sldNum" idx="12"/>
          </p:nvPr>
        </p:nvSpPr>
        <p:spPr>
          <a:xfrm>
            <a:off x="8618429" y="4923188"/>
            <a:ext cx="525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7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r>
              <a:rPr lang="en"/>
              <a:t>/36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519" y="701456"/>
            <a:ext cx="3582994" cy="357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 descr="A blu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>
            <a:spLocks noGrp="1"/>
          </p:cNvSpPr>
          <p:nvPr>
            <p:ph type="ftr" idx="11"/>
          </p:nvPr>
        </p:nvSpPr>
        <p:spPr>
          <a:xfrm>
            <a:off x="7776112" y="4933013"/>
            <a:ext cx="842400" cy="14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05/12/2024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88925" y="676744"/>
            <a:ext cx="3513600" cy="1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b="1">
                <a:solidFill>
                  <a:srgbClr val="888888"/>
                </a:solidFill>
              </a:rPr>
              <a:t>Component 1</a:t>
            </a:r>
            <a:r>
              <a:rPr lang="en" sz="2400" b="1">
                <a:solidFill>
                  <a:srgbClr val="002060"/>
                </a:solidFill>
              </a:rPr>
              <a:t>  </a:t>
            </a: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r>
              <a:rPr lang="en" sz="2400" b="1">
                <a:solidFill>
                  <a:srgbClr val="002060"/>
                </a:solidFill>
              </a:rPr>
              <a:t>ML based ADHD Likelihood Assignment</a:t>
            </a:r>
            <a:endParaRPr sz="2400" b="1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2400" b="1">
              <a:solidFill>
                <a:srgbClr val="002060"/>
              </a:solidFill>
            </a:endParaRPr>
          </a:p>
        </p:txBody>
      </p:sp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188918" y="3491768"/>
            <a:ext cx="2988675" cy="164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404"/>
              </a:buClr>
              <a:buSzPts val="2100"/>
              <a:buNone/>
            </a:pPr>
            <a:r>
              <a:rPr lang="en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IT21295706</a:t>
            </a:r>
            <a:endParaRPr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404"/>
              </a:buClr>
              <a:buSzPts val="2100"/>
              <a:buNone/>
            </a:pPr>
            <a:r>
              <a:rPr lang="en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K.R.K Vidyaratna</a:t>
            </a:r>
            <a:endParaRPr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0A0404"/>
              </a:buClr>
              <a:buSzPts val="1700"/>
              <a:buNone/>
            </a:pPr>
            <a:r>
              <a:rPr lang="en" sz="1700" b="1" i="1">
                <a:solidFill>
                  <a:srgbClr val="0A0404"/>
                </a:solidFill>
                <a:latin typeface="Calibri"/>
                <a:ea typeface="Calibri"/>
                <a:cs typeface="Calibri"/>
                <a:sym typeface="Calibri"/>
              </a:rPr>
              <a:t>Information Technology </a:t>
            </a:r>
            <a:br>
              <a:rPr lang="en"/>
            </a:br>
            <a:endParaRPr sz="1700"/>
          </a:p>
        </p:txBody>
      </p:sp>
      <p:pic>
        <p:nvPicPr>
          <p:cNvPr id="218" name="Google Shape;218;p36" descr="A blue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" y="4717102"/>
            <a:ext cx="1969541" cy="42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>
            <a:spLocks noGrp="1"/>
          </p:cNvSpPr>
          <p:nvPr>
            <p:ph type="sldNum" idx="12"/>
          </p:nvPr>
        </p:nvSpPr>
        <p:spPr>
          <a:xfrm>
            <a:off x="8618424" y="4923188"/>
            <a:ext cx="344700" cy="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4">
            <a:alphaModFix/>
          </a:blip>
          <a:srcRect l="7294" r="7294"/>
          <a:stretch/>
        </p:blipFill>
        <p:spPr>
          <a:xfrm>
            <a:off x="5060945" y="8"/>
            <a:ext cx="5159081" cy="514350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2161A427-1D3A-4721-95CD-BAFFC735C50F}"/>
</file>

<file path=customXml/itemProps2.xml><?xml version="1.0" encoding="utf-8"?>
<ds:datastoreItem xmlns:ds="http://schemas.openxmlformats.org/officeDocument/2006/customXml" ds:itemID="{79CCB770-41F4-49FF-A008-548764B0E224}"/>
</file>

<file path=customXml/itemProps3.xml><?xml version="1.0" encoding="utf-8"?>
<ds:datastoreItem xmlns:ds="http://schemas.openxmlformats.org/officeDocument/2006/customXml" ds:itemID="{8E153EEF-63CD-421F-9756-E85D5841365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1163</Words>
  <Application>Microsoft Office PowerPoint</Application>
  <PresentationFormat>On-screen Show (16:9)</PresentationFormat>
  <Paragraphs>274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Cambria</vt:lpstr>
      <vt:lpstr>Arial</vt:lpstr>
      <vt:lpstr>Old Standard TT</vt:lpstr>
      <vt:lpstr>Calibri</vt:lpstr>
      <vt:lpstr>Simple Light</vt:lpstr>
      <vt:lpstr>Paperback</vt:lpstr>
      <vt:lpstr>Child-Flourish   Integrated Learning, Emotional Intelligence Platform </vt:lpstr>
      <vt:lpstr>OUR TEAM</vt:lpstr>
      <vt:lpstr>Research Problem</vt:lpstr>
      <vt:lpstr>Background</vt:lpstr>
      <vt:lpstr>System Overview</vt:lpstr>
      <vt:lpstr>PowerPoint Presentation</vt:lpstr>
      <vt:lpstr>PowerPoint Presentation</vt:lpstr>
      <vt:lpstr>Individual  Components</vt:lpstr>
      <vt:lpstr>Component 1     ML based ADHD Likelihood Assignment </vt:lpstr>
      <vt:lpstr>Introduction</vt:lpstr>
      <vt:lpstr>System Diagram</vt:lpstr>
      <vt:lpstr>Progress PP1 to PP2</vt:lpstr>
      <vt:lpstr>Panel Comment</vt:lpstr>
      <vt:lpstr>Proof of Concept</vt:lpstr>
      <vt:lpstr>Component 2       Emotional Analysis Tool (EmoGauge) </vt:lpstr>
      <vt:lpstr>Introduction</vt:lpstr>
      <vt:lpstr>System Diagram</vt:lpstr>
      <vt:lpstr>Progress PP1 to PP2</vt:lpstr>
      <vt:lpstr>Key Challenges</vt:lpstr>
      <vt:lpstr>Proof of Concept</vt:lpstr>
      <vt:lpstr>Component 3       Voice Emotion-Based ASD Flat Affect Likelihood Recognition  (StoryCraft) </vt:lpstr>
      <vt:lpstr>Introduction</vt:lpstr>
      <vt:lpstr>System Diagram</vt:lpstr>
      <vt:lpstr>Progress PP1 to PP2</vt:lpstr>
      <vt:lpstr>Key Challenges</vt:lpstr>
      <vt:lpstr>Proof of Concept</vt:lpstr>
      <vt:lpstr>    Component 4     Automated Educational Assessment System for Cognitive Development </vt:lpstr>
      <vt:lpstr>Introduction</vt:lpstr>
      <vt:lpstr>System Diagram</vt:lpstr>
      <vt:lpstr>Progress and Deliverables</vt:lpstr>
      <vt:lpstr>Panel Comment</vt:lpstr>
      <vt:lpstr>PowerPoint Presentation</vt:lpstr>
      <vt:lpstr>PowerPoint Presentation</vt:lpstr>
      <vt:lpstr>Proof of Concept</vt:lpstr>
      <vt:lpstr>Proof of Concept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Ranuri Vidyaratna</cp:lastModifiedBy>
  <cp:revision>1</cp:revision>
  <dcterms:modified xsi:type="dcterms:W3CDTF">2025-03-19T08:47:02Z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